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0"/>
  </p:notesMasterIdLst>
  <p:handoutMasterIdLst>
    <p:handoutMasterId r:id="rId51"/>
  </p:handoutMasterIdLst>
  <p:sldIdLst>
    <p:sldId id="616" r:id="rId2"/>
    <p:sldId id="668" r:id="rId3"/>
    <p:sldId id="696" r:id="rId4"/>
    <p:sldId id="730" r:id="rId5"/>
    <p:sldId id="697" r:id="rId6"/>
    <p:sldId id="691" r:id="rId7"/>
    <p:sldId id="699" r:id="rId8"/>
    <p:sldId id="700" r:id="rId9"/>
    <p:sldId id="703" r:id="rId10"/>
    <p:sldId id="701" r:id="rId11"/>
    <p:sldId id="698" r:id="rId12"/>
    <p:sldId id="704" r:id="rId13"/>
    <p:sldId id="705" r:id="rId14"/>
    <p:sldId id="706" r:id="rId15"/>
    <p:sldId id="707" r:id="rId16"/>
    <p:sldId id="708" r:id="rId17"/>
    <p:sldId id="692" r:id="rId18"/>
    <p:sldId id="694" r:id="rId19"/>
    <p:sldId id="693" r:id="rId20"/>
    <p:sldId id="709" r:id="rId21"/>
    <p:sldId id="710" r:id="rId22"/>
    <p:sldId id="711" r:id="rId23"/>
    <p:sldId id="712" r:id="rId24"/>
    <p:sldId id="713" r:id="rId25"/>
    <p:sldId id="715" r:id="rId26"/>
    <p:sldId id="714" r:id="rId27"/>
    <p:sldId id="716" r:id="rId28"/>
    <p:sldId id="717" r:id="rId29"/>
    <p:sldId id="718" r:id="rId30"/>
    <p:sldId id="719" r:id="rId31"/>
    <p:sldId id="720" r:id="rId32"/>
    <p:sldId id="669" r:id="rId33"/>
    <p:sldId id="688" r:id="rId34"/>
    <p:sldId id="687" r:id="rId35"/>
    <p:sldId id="689" r:id="rId36"/>
    <p:sldId id="723" r:id="rId37"/>
    <p:sldId id="724" r:id="rId38"/>
    <p:sldId id="732" r:id="rId39"/>
    <p:sldId id="733" r:id="rId40"/>
    <p:sldId id="734" r:id="rId41"/>
    <p:sldId id="735" r:id="rId42"/>
    <p:sldId id="736" r:id="rId43"/>
    <p:sldId id="727" r:id="rId44"/>
    <p:sldId id="728" r:id="rId45"/>
    <p:sldId id="726" r:id="rId46"/>
    <p:sldId id="729" r:id="rId47"/>
    <p:sldId id="721" r:id="rId48"/>
    <p:sldId id="731" r:id="rId4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1440" y="-3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handoutMaster" Target="handoutMasters/handoutMaster1.xml"/><Relationship Id="rId52" Type="http://schemas.openxmlformats.org/officeDocument/2006/relationships/printerSettings" Target="printerSettings/printerSettings1.bin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www.nytimes.com/interactive/2012/08/05/sports/olympics/the-100-meter-dash-one-race-every-medalist-ever.html" TargetMode="External"/><Relationship Id="rId3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gif"/><Relationship Id="rId3" Type="http://schemas.openxmlformats.org/officeDocument/2006/relationships/image" Target="../media/image20.gi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Relationship Id="rId3" Type="http://schemas.openxmlformats.org/officeDocument/2006/relationships/image" Target="../media/image22.gi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Wednesday, April 2, 2014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9: Visualization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43000" y="6494046"/>
            <a:ext cx="68304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Material borrowed from slides by Ben </a:t>
            </a:r>
            <a:r>
              <a:rPr lang="en-US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Shneiderman</a:t>
            </a:r>
            <a:r>
              <a:rPr lang="en-US" b="0" dirty="0" smtClean="0">
                <a:solidFill>
                  <a:srgbClr val="000000"/>
                </a:solidFill>
                <a:latin typeface="Gill Sans"/>
                <a:cs typeface="Gill Sans"/>
              </a:rPr>
              <a:t> for his visualization course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</a:rPr>
              <a:t>Compare: </a:t>
            </a:r>
            <a:r>
              <a:rPr lang="en-US" b="0" dirty="0" smtClean="0">
                <a:solidFill>
                  <a:srgbClr val="FFFFFF"/>
                </a:solidFill>
                <a:latin typeface="Gill Sans"/>
                <a:cs typeface="Gill Sans"/>
                <a:hlinkClick r:id="rId2"/>
              </a:rPr>
              <a:t>New York Times interactive visualization</a:t>
            </a:r>
            <a:endParaRPr lang="en-US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track-field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04800"/>
            <a:ext cx="9144000" cy="589048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1722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junkcharts.typepad.com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rgbClr val="FFFFFF"/>
                </a:solidFill>
                <a:latin typeface="Gill Sans"/>
                <a:cs typeface="Gill Sans"/>
              </a:rPr>
              <a:t>junk_charts</a:t>
            </a:r>
            <a:r>
              <a:rPr lang="en-US" b="0" dirty="0">
                <a:solidFill>
                  <a:srgbClr val="FFFFFF"/>
                </a:solidFill>
                <a:latin typeface="Gill Sans"/>
                <a:cs typeface="Gill Sans"/>
              </a:rPr>
              <a:t>/music/</a:t>
            </a:r>
          </a:p>
        </p:txBody>
      </p:sp>
    </p:spTree>
    <p:extLst>
      <p:ext uri="{BB962C8B-B14F-4D97-AF65-F5344CB8AC3E}">
        <p14:creationId xmlns:p14="http://schemas.microsoft.com/office/powerpoint/2010/main" val="35689391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What makes a good line graph?</a:t>
            </a:r>
            <a:endParaRPr lang="en-US" dirty="0"/>
          </a:p>
        </p:txBody>
      </p:sp>
      <p:pic>
        <p:nvPicPr>
          <p:cNvPr id="4" name="Picture 3" descr="good_line_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2286000"/>
            <a:ext cx="5257800" cy="405434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nces.ed.gov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nceskids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/help/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user_guide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/graph/images/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line.jpg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02075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Stacked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time-series data “stacked” on top of each other</a:t>
            </a:r>
          </a:p>
          <a:p>
            <a:pPr lvl="1"/>
            <a:r>
              <a:rPr lang="en-US" dirty="0" smtClean="0"/>
              <a:t>Useful for showing aggregates</a:t>
            </a:r>
          </a:p>
          <a:p>
            <a:r>
              <a:rPr lang="en-US" dirty="0" smtClean="0"/>
              <a:t>Sometimes called “stream graphs”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6057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witter_WorldCup2010_tim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9144000" cy="4269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091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bynam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39336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www.babynamewizard.com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/voyager#</a:t>
            </a:r>
          </a:p>
        </p:txBody>
      </p:sp>
    </p:spTree>
    <p:extLst>
      <p:ext uri="{BB962C8B-B14F-4D97-AF65-F5344CB8AC3E}">
        <p14:creationId xmlns:p14="http://schemas.microsoft.com/office/powerpoint/2010/main" val="12789935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tack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40" y="1"/>
            <a:ext cx="9144640" cy="68773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6427331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Heer-small-multip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2400"/>
            <a:ext cx="9144000" cy="64328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3806290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Multiple small graphs arranged in a grid</a:t>
            </a:r>
          </a:p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1416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ood-id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2700"/>
            <a:ext cx="6477000" cy="6477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informationdesignmdippold.files.wordpress.com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/2011/06/good-id-1.jpg</a:t>
            </a:r>
          </a:p>
        </p:txBody>
      </p:sp>
    </p:spTree>
    <p:extLst>
      <p:ext uri="{BB962C8B-B14F-4D97-AF65-F5344CB8AC3E}">
        <p14:creationId xmlns:p14="http://schemas.microsoft.com/office/powerpoint/2010/main" val="36410766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Lines</a:t>
            </a:r>
            <a:endParaRPr lang="en-US" dirty="0"/>
          </a:p>
        </p:txBody>
      </p:sp>
      <p:pic>
        <p:nvPicPr>
          <p:cNvPr id="4" name="Content Placeholder 3" descr="sparklines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67" b="3267"/>
          <a:stretch>
            <a:fillRect/>
          </a:stretch>
        </p:blipFill>
        <p:spPr>
          <a:xfrm>
            <a:off x="990600" y="1497914"/>
            <a:ext cx="7239000" cy="4369486"/>
          </a:xfrm>
        </p:spPr>
      </p:pic>
      <p:sp>
        <p:nvSpPr>
          <p:cNvPr id="5" name="TextBox 4"/>
          <p:cNvSpPr txBox="1"/>
          <p:nvPr/>
        </p:nvSpPr>
        <p:spPr>
          <a:xfrm>
            <a:off x="0" y="6519446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http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www.plainlanguage.com.au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sparklines.png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33845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</a:t>
            </a:r>
            <a:endParaRPr lang="en-US" dirty="0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Why visualizations?</a:t>
            </a:r>
          </a:p>
          <a:p>
            <a:pPr lvl="1"/>
            <a:r>
              <a:rPr lang="en-US" dirty="0" smtClean="0"/>
              <a:t>Human perceptual skills are remarkable</a:t>
            </a:r>
          </a:p>
          <a:p>
            <a:pPr lvl="1"/>
            <a:r>
              <a:rPr lang="en-US" dirty="0" smtClean="0"/>
              <a:t>Human image storage storage is fast and vast</a:t>
            </a:r>
          </a:p>
          <a:p>
            <a:r>
              <a:rPr lang="en-US" dirty="0" smtClean="0"/>
              <a:t>What are visualizations for?</a:t>
            </a:r>
          </a:p>
          <a:p>
            <a:pPr lvl="1"/>
            <a:r>
              <a:rPr lang="en-US" dirty="0" smtClean="0"/>
              <a:t>A good visualization tells a story</a:t>
            </a:r>
          </a:p>
          <a:p>
            <a:pPr lvl="1"/>
            <a:r>
              <a:rPr lang="en-US" dirty="0" smtClean="0"/>
              <a:t>A great visualization delivers insight</a:t>
            </a:r>
          </a:p>
          <a:p>
            <a:r>
              <a:rPr lang="en-US" dirty="0" smtClean="0"/>
              <a:t>Science as well as an art…</a:t>
            </a:r>
          </a:p>
        </p:txBody>
      </p:sp>
    </p:spTree>
    <p:extLst>
      <p:ext uri="{BB962C8B-B14F-4D97-AF65-F5344CB8AC3E}">
        <p14:creationId xmlns:p14="http://schemas.microsoft.com/office/powerpoint/2010/main" val="26357015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Bar Graphs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Following examples from d3.js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2667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ar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0" y="9906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3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r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7229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6800"/>
            <a:ext cx="9144000" cy="476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r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9144000" cy="47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9465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Scatterplots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Suitable for what types of data</a:t>
            </a:r>
            <a:r>
              <a:rPr lang="en-US" dirty="0" smtClean="0"/>
              <a:t>?</a:t>
            </a:r>
          </a:p>
          <a:p>
            <a:r>
              <a:rPr lang="en-US" dirty="0" smtClean="0"/>
              <a:t>Note availability of other ways to encode data at points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1122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2-10-29 at 10.3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28600"/>
            <a:ext cx="8306377" cy="61726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www.gapminder.org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413273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 Charts (+ Variants)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Suitable for what types of data?</a:t>
            </a:r>
          </a:p>
          <a:p>
            <a:r>
              <a:rPr lang="en-US" dirty="0" smtClean="0"/>
              <a:t>Different ways for labeling</a:t>
            </a:r>
          </a:p>
        </p:txBody>
      </p:sp>
      <p:pic>
        <p:nvPicPr>
          <p:cNvPr id="6" name="Picture 5" descr="pi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2514600"/>
            <a:ext cx="3581400" cy="3581400"/>
          </a:xfrm>
          <a:prstGeom prst="rect">
            <a:avLst/>
          </a:prstGeom>
        </p:spPr>
      </p:pic>
      <p:pic>
        <p:nvPicPr>
          <p:cNvPr id="7" name="Picture 6" descr="00000051_PieChart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90800"/>
            <a:ext cx="452995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7495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Chart Junk</a:t>
            </a:r>
            <a:endParaRPr lang="en-US" dirty="0"/>
          </a:p>
        </p:txBody>
      </p:sp>
      <p:pic>
        <p:nvPicPr>
          <p:cNvPr id="4" name="Picture 3" descr="pie-chart-bad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990600"/>
            <a:ext cx="5867400" cy="3651672"/>
          </a:xfrm>
          <a:prstGeom prst="rect">
            <a:avLst/>
          </a:prstGeom>
        </p:spPr>
      </p:pic>
      <p:pic>
        <p:nvPicPr>
          <p:cNvPr id="5" name="Picture 4" descr="pie-chart-bad2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5800" y="3975957"/>
            <a:ext cx="4556991" cy="2767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70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Sunburst Trees</a:t>
            </a:r>
            <a:endParaRPr lang="en-US" dirty="0"/>
          </a:p>
        </p:txBody>
      </p:sp>
      <p:pic>
        <p:nvPicPr>
          <p:cNvPr id="4" name="Picture 3" descr="sunburs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1066800"/>
            <a:ext cx="5562600" cy="57364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1213121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Raw Ingredients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data</a:t>
            </a:r>
          </a:p>
          <a:p>
            <a:pPr lvl="1"/>
            <a:r>
              <a:rPr lang="en-US" dirty="0" smtClean="0"/>
              <a:t>Categorical data</a:t>
            </a:r>
          </a:p>
          <a:p>
            <a:pPr lvl="1"/>
            <a:r>
              <a:rPr lang="en-US" dirty="0" smtClean="0"/>
              <a:t>Ordinal data</a:t>
            </a:r>
          </a:p>
          <a:p>
            <a:pPr lvl="1"/>
            <a:r>
              <a:rPr lang="en-US" dirty="0" smtClean="0"/>
              <a:t>Numerical data</a:t>
            </a:r>
          </a:p>
          <a:p>
            <a:r>
              <a:rPr lang="en-US" dirty="0" smtClean="0"/>
              <a:t>Ways of representing data</a:t>
            </a:r>
          </a:p>
          <a:p>
            <a:pPr lvl="1"/>
            <a:r>
              <a:rPr lang="en-US" dirty="0" smtClean="0"/>
              <a:t>Height</a:t>
            </a:r>
          </a:p>
          <a:p>
            <a:pPr lvl="1"/>
            <a:r>
              <a:rPr lang="en-US" dirty="0" smtClean="0"/>
              <a:t>Width</a:t>
            </a:r>
          </a:p>
          <a:p>
            <a:pPr lvl="1"/>
            <a:r>
              <a:rPr lang="en-US" dirty="0" smtClean="0"/>
              <a:t>Thickness</a:t>
            </a:r>
          </a:p>
          <a:p>
            <a:pPr lvl="1"/>
            <a:r>
              <a:rPr lang="en-US" dirty="0" smtClean="0"/>
              <a:t>Area</a:t>
            </a:r>
          </a:p>
          <a:p>
            <a:pPr lvl="1"/>
            <a:r>
              <a:rPr lang="en-US" dirty="0" smtClean="0"/>
              <a:t>Angles</a:t>
            </a:r>
          </a:p>
          <a:p>
            <a:pPr lvl="1"/>
            <a:r>
              <a:rPr lang="en-US" dirty="0" smtClean="0"/>
              <a:t>Size</a:t>
            </a:r>
          </a:p>
          <a:p>
            <a:pPr lvl="1"/>
            <a:r>
              <a:rPr lang="en-US" dirty="0" smtClean="0"/>
              <a:t>Shape</a:t>
            </a:r>
          </a:p>
          <a:p>
            <a:pPr lvl="1"/>
            <a:r>
              <a:rPr lang="en-US" dirty="0" smtClean="0"/>
              <a:t>Color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0086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Icicle Diagrams</a:t>
            </a:r>
            <a:endParaRPr lang="en-US" dirty="0"/>
          </a:p>
        </p:txBody>
      </p:sp>
      <p:pic>
        <p:nvPicPr>
          <p:cNvPr id="4" name="Picture 3" descr="icicl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676400"/>
            <a:ext cx="8128000" cy="4102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50198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Hierarchies</a:t>
            </a:r>
            <a:endParaRPr lang="en-US" dirty="0"/>
          </a:p>
        </p:txBody>
      </p:sp>
      <p:pic>
        <p:nvPicPr>
          <p:cNvPr id="5" name="Picture 4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689872" y="2193528"/>
            <a:ext cx="6375400" cy="2191544"/>
          </a:xfrm>
          <a:prstGeom prst="rect">
            <a:avLst/>
          </a:prstGeom>
        </p:spPr>
      </p:pic>
      <p:pic>
        <p:nvPicPr>
          <p:cNvPr id="4" name="Picture 3" descr="tre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990600"/>
            <a:ext cx="6428509" cy="2209800"/>
          </a:xfrm>
          <a:prstGeom prst="rect">
            <a:avLst/>
          </a:prstGeom>
        </p:spPr>
      </p:pic>
      <p:pic>
        <p:nvPicPr>
          <p:cNvPr id="6" name="Picture 5" descr="cluster-radi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781300"/>
            <a:ext cx="3886200" cy="3886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22427905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TreeMaps</a:t>
            </a:r>
            <a:endParaRPr lang="en-US" dirty="0"/>
          </a:p>
        </p:txBody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Useful for representing hierarchical relationships</a:t>
            </a:r>
          </a:p>
          <a:p>
            <a:r>
              <a:rPr lang="en-US" dirty="0" smtClean="0"/>
              <a:t>Two mechanisms for coding information:</a:t>
            </a:r>
          </a:p>
          <a:p>
            <a:pPr lvl="1"/>
            <a:r>
              <a:rPr lang="en-US" dirty="0" smtClean="0"/>
              <a:t>Size and Color</a:t>
            </a:r>
          </a:p>
          <a:p>
            <a:pPr lvl="1"/>
            <a:r>
              <a:rPr lang="en-US" dirty="0" smtClean="0"/>
              <a:t>Physical location of boxes not usually meaningful</a:t>
            </a:r>
          </a:p>
          <a:p>
            <a:r>
              <a:rPr lang="en-US" dirty="0" smtClean="0"/>
              <a:t>Requires learning to read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846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842" t="27029" r="24628" b="19901"/>
          <a:stretch>
            <a:fillRect/>
          </a:stretch>
        </p:blipFill>
        <p:spPr bwMode="auto">
          <a:xfrm>
            <a:off x="612648" y="274320"/>
            <a:ext cx="8001000" cy="5702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3246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sz="2400" b="0" dirty="0" err="1">
                <a:solidFill>
                  <a:schemeClr val="bg1"/>
                </a:solidFill>
                <a:latin typeface="Gill Sans"/>
                <a:cs typeface="Gill Sans"/>
              </a:rPr>
              <a:t>www.smartmoney.com</a:t>
            </a:r>
            <a:r>
              <a:rPr lang="en-US" sz="2400" b="0" dirty="0">
                <a:solidFill>
                  <a:schemeClr val="bg1"/>
                </a:solidFill>
                <a:latin typeface="Gill Sans"/>
                <a:cs typeface="Gill Sans"/>
              </a:rPr>
              <a:t>/map-of-the-market/</a:t>
            </a:r>
          </a:p>
        </p:txBody>
      </p:sp>
    </p:spTree>
    <p:extLst>
      <p:ext uri="{BB962C8B-B14F-4D97-AF65-F5344CB8AC3E}">
        <p14:creationId xmlns:p14="http://schemas.microsoft.com/office/powerpoint/2010/main" val="3461108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5"/>
          <p:cNvPicPr>
            <a:picLocks noChangeAspect="1" noChangeArrowheads="1"/>
          </p:cNvPicPr>
          <p:nvPr/>
        </p:nvPicPr>
        <p:blipFill>
          <a:blip r:embed="rId2" cstate="print"/>
          <a:srcRect t="16888" r="22119" b="20758"/>
          <a:stretch>
            <a:fillRect/>
          </a:stretch>
        </p:blipFill>
        <p:spPr bwMode="auto">
          <a:xfrm>
            <a:off x="609600" y="274320"/>
            <a:ext cx="7943850" cy="5607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mixed, February 8,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2008: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009900"/>
                </a:solidFill>
                <a:latin typeface="Gill Sans"/>
                <a:cs typeface="Gill Sans"/>
              </a:rPr>
              <a:t>Energy </a:t>
            </a:r>
            <a:r>
              <a:rPr lang="en-US" sz="2400" b="0" dirty="0">
                <a:solidFill>
                  <a:srgbClr val="009900"/>
                </a:solidFill>
                <a:latin typeface="Gill Sans"/>
                <a:cs typeface="Gill Sans"/>
              </a:rPr>
              <a:t>&amp; Technology up</a:t>
            </a:r>
            <a:r>
              <a:rPr lang="en-US" sz="2400" b="0" dirty="0">
                <a:latin typeface="Gill Sans"/>
                <a:cs typeface="Gill Sans"/>
              </a:rPr>
              <a:t>,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Financial &amp; Health Care down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632353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2" cstate="print"/>
          <a:srcRect l="754" t="23914" r="4774" b="7608"/>
          <a:stretch>
            <a:fillRect/>
          </a:stretch>
        </p:blipFill>
        <p:spPr bwMode="auto">
          <a:xfrm>
            <a:off x="612648" y="274320"/>
            <a:ext cx="8153400" cy="5465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TextBox 2"/>
          <p:cNvSpPr txBox="1"/>
          <p:nvPr/>
        </p:nvSpPr>
        <p:spPr>
          <a:xfrm>
            <a:off x="0" y="6027003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>
                <a:solidFill>
                  <a:srgbClr val="000000"/>
                </a:solidFill>
                <a:latin typeface="Gill Sans"/>
                <a:cs typeface="Gill Sans"/>
              </a:rPr>
              <a:t>Market </a:t>
            </a:r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rises 319 points, November 13, 2007:</a:t>
            </a:r>
            <a:b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Five exceptions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2928612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Heatmaps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Data represented in a matrix</a:t>
            </a:r>
          </a:p>
          <a:p>
            <a:r>
              <a:rPr lang="en-US" dirty="0" smtClean="0"/>
              <a:t>Matrix values are code coded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939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yetools_google_searc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0"/>
            <a:ext cx="9296400" cy="1373833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latin typeface="Gill Sans"/>
                <a:cs typeface="Gill Sans"/>
              </a:rPr>
              <a:t>http://</a:t>
            </a:r>
            <a:r>
              <a:rPr lang="en-US" b="0" dirty="0" err="1">
                <a:latin typeface="Gill Sans"/>
                <a:cs typeface="Gill Sans"/>
              </a:rPr>
              <a:t>eyetools.com</a:t>
            </a:r>
            <a:r>
              <a:rPr lang="en-US" b="0" dirty="0">
                <a:latin typeface="Gill Sans"/>
                <a:cs typeface="Gill Sans"/>
              </a:rPr>
              <a:t>/images/blog/2/</a:t>
            </a:r>
            <a:r>
              <a:rPr lang="en-US" b="0" dirty="0" err="1">
                <a:latin typeface="Gill Sans"/>
                <a:cs typeface="Gill Sans"/>
              </a:rPr>
              <a:t>google</a:t>
            </a:r>
            <a:r>
              <a:rPr lang="en-US" b="0" dirty="0">
                <a:latin typeface="Gill Sans"/>
                <a:cs typeface="Gill Sans"/>
              </a:rPr>
              <a:t>/</a:t>
            </a:r>
            <a:r>
              <a:rPr lang="en-US" b="0" dirty="0" err="1">
                <a:latin typeface="Gill Sans"/>
                <a:cs typeface="Gill Sans"/>
              </a:rPr>
              <a:t>eyetools_google_search.jpg</a:t>
            </a:r>
            <a:endParaRPr lang="en-US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61268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newyorkcit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12322888"/>
      </p:ext>
    </p:extLst>
  </p:cSld>
  <p:clrMapOvr>
    <a:masterClrMapping/>
  </p:clrMapOvr>
  <p:transition xmlns:p14="http://schemas.microsoft.com/office/powerpoint/2010/main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uenosair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03978552"/>
      </p:ext>
    </p:extLst>
  </p:cSld>
  <p:clrMapOvr>
    <a:masterClrMapping/>
  </p:clrMapOvr>
  <p:transition xmlns:p14="http://schemas.microsoft.com/office/powerpoint/2010/main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6111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riyad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324262"/>
      </p:ext>
    </p:extLst>
  </p:cSld>
  <p:clrMapOvr>
    <a:masterClrMapping/>
  </p:clrMapOvr>
  <p:transition xmlns:p14="http://schemas.microsoft.com/office/powerpoint/2010/main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anbul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98664682"/>
      </p:ext>
    </p:extLst>
  </p:cSld>
  <p:clrMapOvr>
    <a:masterClrMapping/>
  </p:clrMapOvr>
  <p:transition xmlns:p14="http://schemas.microsoft.com/office/powerpoint/2010/main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jakar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65760"/>
            <a:ext cx="9144000" cy="591312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Miguel Rios and Jimmy Lin. Visualizing the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“Pulse” 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of World Cities on </a:t>
            </a: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Twitter. ICWSM 2013.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45384134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Choropleth</a:t>
            </a:r>
            <a:r>
              <a:rPr lang="en-US" dirty="0" smtClean="0"/>
              <a:t> Maps</a:t>
            </a:r>
            <a:endParaRPr lang="en-US" dirty="0"/>
          </a:p>
        </p:txBody>
      </p:sp>
      <p:pic>
        <p:nvPicPr>
          <p:cNvPr id="6" name="Picture 5" descr="choroplet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447800"/>
            <a:ext cx="8270595" cy="441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62400" y="6519446"/>
            <a:ext cx="5181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hci.stanford.edu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jheer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/files/zoo/</a:t>
            </a:r>
          </a:p>
        </p:txBody>
      </p:sp>
    </p:spTree>
    <p:extLst>
      <p:ext uri="{BB962C8B-B14F-4D97-AF65-F5344CB8AC3E}">
        <p14:creationId xmlns:p14="http://schemas.microsoft.com/office/powerpoint/2010/main" val="399662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lection04_vs_crime0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04" y="381000"/>
            <a:ext cx="7296696" cy="594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www.geog.ucsb.edu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/~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jeff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gis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choropleth_maps.html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498930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walmart-growth-micromaps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0"/>
            <a:ext cx="630083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www.excelcharts.com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/blog/animation-small-multiples-growth-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walmart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-excel-edition/</a:t>
            </a:r>
          </a:p>
        </p:txBody>
      </p:sp>
    </p:spTree>
    <p:extLst>
      <p:ext uri="{BB962C8B-B14F-4D97-AF65-F5344CB8AC3E}">
        <p14:creationId xmlns:p14="http://schemas.microsoft.com/office/powerpoint/2010/main" val="33757286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Small Multiples vs. Animations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 and disadvantages?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8890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Visualizing Networks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Types of networks: social networks, interaction networks, biological networks, computer networks, etc.</a:t>
            </a:r>
          </a:p>
          <a:p>
            <a:r>
              <a:rPr lang="en-US" dirty="0" smtClean="0"/>
              <a:t>Standard algorithm uses force-directed layout</a:t>
            </a:r>
            <a:endParaRPr lang="en-US" dirty="0"/>
          </a:p>
        </p:txBody>
      </p:sp>
      <p:pic>
        <p:nvPicPr>
          <p:cNvPr id="7" name="Picture 6" descr="force-directed-layou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6201" y="2482593"/>
            <a:ext cx="4800600" cy="4307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284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an_Diego_Zoo_entrance_elephant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00200" y="0"/>
            <a:ext cx="119965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7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Static vs. Interactive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Interactive visualizations allow users to “explore” the data</a:t>
            </a:r>
          </a:p>
          <a:p>
            <a:pPr lvl="1"/>
            <a:r>
              <a:rPr lang="en-US" dirty="0" smtClean="0"/>
              <a:t>Overview</a:t>
            </a:r>
          </a:p>
          <a:p>
            <a:pPr lvl="1"/>
            <a:r>
              <a:rPr lang="en-US" dirty="0" smtClean="0"/>
              <a:t>Zoom and filter</a:t>
            </a:r>
          </a:p>
          <a:p>
            <a:pPr lvl="1"/>
            <a:r>
              <a:rPr lang="en-US" dirty="0" smtClean="0"/>
              <a:t>Details-on-demand</a:t>
            </a:r>
          </a:p>
          <a:p>
            <a:r>
              <a:rPr lang="en-US" dirty="0" smtClean="0"/>
              <a:t>Brushing </a:t>
            </a:r>
            <a:r>
              <a:rPr lang="en-US" dirty="0"/>
              <a:t>and </a:t>
            </a:r>
            <a:r>
              <a:rPr lang="en-US" dirty="0" smtClean="0"/>
              <a:t>linking is a powerful technique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074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 Porn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Informative visualizations vs. info porn</a:t>
            </a:r>
          </a:p>
          <a:p>
            <a:r>
              <a:rPr lang="en-US" dirty="0" smtClean="0"/>
              <a:t>Beware of </a:t>
            </a:r>
            <a:r>
              <a:rPr lang="en-US" dirty="0" err="1" smtClean="0"/>
              <a:t>infographics</a:t>
            </a:r>
            <a:r>
              <a:rPr lang="en-US" dirty="0" smtClean="0"/>
              <a:t> and chart junk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2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hart_junk_effective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524000"/>
            <a:ext cx="7620000" cy="3810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infosthetics.com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/archives/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chart_junk_effective.jpg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70963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keynote-chartjunk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900" y="1435100"/>
            <a:ext cx="5168900" cy="3594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thedoublethink.com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-content/uploads/2009/07/keynote-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chartjunk.jpg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91445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0" y="6477000"/>
            <a:ext cx="9144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http://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www.captech.org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vcp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mathmania</a:t>
            </a:r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/February/images/</a:t>
            </a:r>
            <a:r>
              <a:rPr lang="en-US" b="0" dirty="0" err="1">
                <a:solidFill>
                  <a:schemeClr val="bg1"/>
                </a:solidFill>
                <a:latin typeface="Gill Sans"/>
                <a:cs typeface="Gill Sans"/>
              </a:rPr>
              <a:t>GasGraph.jpg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GasGraph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1430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959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51463</TotalTime>
  <Words>700</Words>
  <Application>Microsoft Macintosh PowerPoint</Application>
  <PresentationFormat>On-screen Show (4:3)</PresentationFormat>
  <Paragraphs>103</Paragraphs>
  <Slides>48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49" baseType="lpstr">
      <vt:lpstr>Default Design</vt:lpstr>
      <vt:lpstr>PowerPoint Presentation</vt:lpstr>
      <vt:lpstr>Visualization</vt:lpstr>
      <vt:lpstr>Raw Ingredients</vt:lpstr>
      <vt:lpstr>PowerPoint Presentation</vt:lpstr>
      <vt:lpstr>Static vs. Interactive</vt:lpstr>
      <vt:lpstr>Info Porn</vt:lpstr>
      <vt:lpstr>PowerPoint Presentation</vt:lpstr>
      <vt:lpstr>PowerPoint Presentation</vt:lpstr>
      <vt:lpstr>PowerPoint Presentation</vt:lpstr>
      <vt:lpstr>PowerPoint Presentation</vt:lpstr>
      <vt:lpstr>Line Graphs (+ Variants)</vt:lpstr>
      <vt:lpstr>Stacked Graphs</vt:lpstr>
      <vt:lpstr>PowerPoint Presentation</vt:lpstr>
      <vt:lpstr>PowerPoint Presentation</vt:lpstr>
      <vt:lpstr>PowerPoint Presentation</vt:lpstr>
      <vt:lpstr>PowerPoint Presentation</vt:lpstr>
      <vt:lpstr>Small Multiples</vt:lpstr>
      <vt:lpstr>PowerPoint Presentation</vt:lpstr>
      <vt:lpstr>Spark Lines</vt:lpstr>
      <vt:lpstr>Bar Graphs (+ Variants)</vt:lpstr>
      <vt:lpstr>PowerPoint Presentation</vt:lpstr>
      <vt:lpstr>PowerPoint Presentation</vt:lpstr>
      <vt:lpstr>PowerPoint Presentation</vt:lpstr>
      <vt:lpstr>PowerPoint Presentation</vt:lpstr>
      <vt:lpstr>Scatterplots</vt:lpstr>
      <vt:lpstr>PowerPoint Presentation</vt:lpstr>
      <vt:lpstr>Pie Charts (+ Variants)</vt:lpstr>
      <vt:lpstr>More Chart Junk</vt:lpstr>
      <vt:lpstr>Sunburst Trees</vt:lpstr>
      <vt:lpstr>Icicle Diagrams</vt:lpstr>
      <vt:lpstr>Visualizing Hierarchies</vt:lpstr>
      <vt:lpstr>TreeMaps</vt:lpstr>
      <vt:lpstr>PowerPoint Presentation</vt:lpstr>
      <vt:lpstr>PowerPoint Presentation</vt:lpstr>
      <vt:lpstr>PowerPoint Presentation</vt:lpstr>
      <vt:lpstr>Heatmaps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Choropleth Maps</vt:lpstr>
      <vt:lpstr>PowerPoint Presentation</vt:lpstr>
      <vt:lpstr>PowerPoint Presentation</vt:lpstr>
      <vt:lpstr>Small Multiples vs. Animations</vt:lpstr>
      <vt:lpstr>Visualizing Networks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8498</cp:revision>
  <dcterms:created xsi:type="dcterms:W3CDTF">2012-09-06T21:39:14Z</dcterms:created>
  <dcterms:modified xsi:type="dcterms:W3CDTF">2014-04-02T02:13:57Z</dcterms:modified>
  <cp:category/>
</cp:coreProperties>
</file>